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1" r:id="rId13"/>
    <p:sldId id="282" r:id="rId14"/>
    <p:sldId id="283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9" r:id="rId27"/>
    <p:sldId id="280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творог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фрукты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чипсы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сухарики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печенье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4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пироженные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Лист1!$G$2:$G$5</c:f>
              <c:numCache>
                <c:formatCode>General</c:formatCode>
                <c:ptCount val="4"/>
                <c:pt idx="0">
                  <c:v>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шоколадный ботончик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</c:numCache>
            </c:numRef>
          </c:cat>
          <c:val>
            <c:numRef>
              <c:f>Лист1!$H$2:$H$5</c:f>
              <c:numCache>
                <c:formatCode>General</c:formatCode>
                <c:ptCount val="4"/>
                <c:pt idx="0">
                  <c:v>15</c:v>
                </c:pt>
              </c:numCache>
            </c:numRef>
          </c:val>
        </c:ser>
        <c:shape val="box"/>
        <c:axId val="63561728"/>
        <c:axId val="63563264"/>
        <c:axId val="0"/>
      </c:bar3DChart>
      <c:catAx>
        <c:axId val="63561728"/>
        <c:scaling>
          <c:orientation val="minMax"/>
        </c:scaling>
        <c:axPos val="b"/>
        <c:numFmt formatCode="General" sourceLinked="1"/>
        <c:tickLblPos val="nextTo"/>
        <c:crossAx val="63563264"/>
        <c:crosses val="autoZero"/>
        <c:auto val="1"/>
        <c:lblAlgn val="ctr"/>
        <c:lblOffset val="100"/>
      </c:catAx>
      <c:valAx>
        <c:axId val="63563264"/>
        <c:scaling>
          <c:orientation val="minMax"/>
        </c:scaling>
        <c:axPos val="l"/>
        <c:majorGridlines/>
        <c:numFmt formatCode="General" sourceLinked="1"/>
        <c:tickLblPos val="nextTo"/>
        <c:crossAx val="635617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EE299-2D8F-427B-9167-66BAA746D6B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1D8B3-7DD4-4E6B-BD20-6B03DA661A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4E72294-CAB6-4299-8F87-E6BD748FBB64}" type="datetimeFigureOut">
              <a:rPr lang="ru-RU" smtClean="0"/>
              <a:pPr/>
              <a:t>31.12.2013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51B2955-276A-4865-AEF3-BB61A5446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allpapers_by_famdoc (15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929586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</a:rPr>
              <a:t>Исследование влияния компонентов, </a:t>
            </a:r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составляющих </a:t>
            </a:r>
            <a:r>
              <a:rPr lang="ru-RU" sz="4000" dirty="0">
                <a:solidFill>
                  <a:srgbClr val="FF0000"/>
                </a:solidFill>
              </a:rPr>
              <a:t>чипсы, на здоровье человека.</a:t>
            </a:r>
          </a:p>
          <a:p>
            <a:pPr algn="ctr"/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72677"/>
            <a:ext cx="46434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Выполнила: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err="1">
                <a:solidFill>
                  <a:srgbClr val="FF0000"/>
                </a:solidFill>
              </a:rPr>
              <a:t>Диженина</a:t>
            </a:r>
            <a:r>
              <a:rPr lang="ru-RU" dirty="0">
                <a:solidFill>
                  <a:srgbClr val="FF0000"/>
                </a:solidFill>
              </a:rPr>
              <a:t> Татьяна Евгеньевна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ученица </a:t>
            </a:r>
            <a:r>
              <a:rPr lang="ru-RU" dirty="0" smtClean="0">
                <a:solidFill>
                  <a:srgbClr val="FF0000"/>
                </a:solidFill>
              </a:rPr>
              <a:t>3 </a:t>
            </a:r>
            <a:r>
              <a:rPr lang="ru-RU" dirty="0">
                <a:solidFill>
                  <a:srgbClr val="FF0000"/>
                </a:solidFill>
              </a:rPr>
              <a:t>класса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Руководители: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err="1">
                <a:solidFill>
                  <a:srgbClr val="FF0000"/>
                </a:solidFill>
              </a:rPr>
              <a:t>Жижченко</a:t>
            </a:r>
            <a:r>
              <a:rPr lang="ru-RU" dirty="0">
                <a:solidFill>
                  <a:srgbClr val="FF0000"/>
                </a:solidFill>
              </a:rPr>
              <a:t> Раиса Васильевна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учитель химии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Григорьева Елена Анатольевна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>учитель начальных классов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285776"/>
            <a:ext cx="7242048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История возникновения.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357298"/>
            <a:ext cx="742955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Хрустящий картофель появился, как и  многие кулинарные шедевры, в результате ошибки.</a:t>
            </a:r>
          </a:p>
          <a:p>
            <a:endParaRPr lang="ru-RU" dirty="0" smtClean="0"/>
          </a:p>
          <a:p>
            <a:r>
              <a:rPr lang="ru-RU" dirty="0" smtClean="0"/>
              <a:t>По легенде в 1853 году повар отеля </a:t>
            </a:r>
            <a:r>
              <a:rPr lang="ru-RU" dirty="0" err="1" smtClean="0"/>
              <a:t>Джорж</a:t>
            </a:r>
            <a:r>
              <a:rPr lang="ru-RU" dirty="0" smtClean="0"/>
              <a:t> </a:t>
            </a:r>
            <a:r>
              <a:rPr lang="ru-RU" dirty="0" err="1" smtClean="0"/>
              <a:t>Крам</a:t>
            </a:r>
            <a:r>
              <a:rPr lang="ru-RU" dirty="0" smtClean="0"/>
              <a:t> готовил любимое блюдо для мультимиллионера </a:t>
            </a:r>
            <a:r>
              <a:rPr lang="ru-RU" dirty="0" err="1" smtClean="0"/>
              <a:t>Вандербильдта</a:t>
            </a:r>
            <a:r>
              <a:rPr lang="ru-RU" dirty="0" smtClean="0"/>
              <a:t>, но  он высказал повару свое недовольство за не прожаренную, толсто нарезанную картошку. Повар </a:t>
            </a:r>
            <a:r>
              <a:rPr lang="ru-RU" dirty="0" err="1" smtClean="0"/>
              <a:t>Джорж</a:t>
            </a:r>
            <a:r>
              <a:rPr lang="ru-RU" dirty="0" smtClean="0"/>
              <a:t> </a:t>
            </a:r>
            <a:r>
              <a:rPr lang="ru-RU" dirty="0" err="1" smtClean="0"/>
              <a:t>Крам</a:t>
            </a:r>
            <a:r>
              <a:rPr lang="ru-RU" dirty="0" smtClean="0"/>
              <a:t> не был лишен чувства юмора и решил исправить ситуацию: он очень тонко нарезал картофель и обжарил его во фритюре до золотистых хрустящих «листочков», завоевавших потом популярность во всем мире.</a:t>
            </a:r>
          </a:p>
          <a:p>
            <a:endParaRPr lang="ru-RU" dirty="0" smtClean="0"/>
          </a:p>
          <a:p>
            <a:r>
              <a:rPr lang="ru-RU" dirty="0" smtClean="0"/>
              <a:t>Сейчас в России  продается довольно много марок чипсов, в том числе и отечественных. </a:t>
            </a:r>
          </a:p>
          <a:p>
            <a:endParaRPr lang="ru-RU" dirty="0" smtClean="0"/>
          </a:p>
          <a:p>
            <a:r>
              <a:rPr lang="ru-RU" dirty="0" smtClean="0"/>
              <a:t>Часто в чипсы добавляют </a:t>
            </a:r>
            <a:r>
              <a:rPr lang="ru-RU" dirty="0" err="1" smtClean="0"/>
              <a:t>ароматизаторы</a:t>
            </a:r>
            <a:r>
              <a:rPr lang="ru-RU" dirty="0" smtClean="0"/>
              <a:t> (натуральные или синтетические) и усилители вкуса (</a:t>
            </a:r>
            <a:r>
              <a:rPr lang="ru-RU" dirty="0" err="1" smtClean="0"/>
              <a:t>глутомат</a:t>
            </a:r>
            <a:r>
              <a:rPr lang="ru-RU" dirty="0" smtClean="0"/>
              <a:t> натрия).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214290"/>
            <a:ext cx="68580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Часто иностранные производители делают чипсы из порошка, а не из натуральной картошки. </a:t>
            </a:r>
          </a:p>
          <a:p>
            <a:r>
              <a:rPr lang="ru-RU" dirty="0" smtClean="0"/>
              <a:t>Их делают из кукурузного крахмала, сухого  картофельного пюре,  пшеничной или соевой муки. Увлажняют, смешивают, жарят в масле и солят. В такой закуске обычно очень заметен посторонний привкус: либо муки, либо крахмала. С виду искусственный </a:t>
            </a:r>
            <a:r>
              <a:rPr lang="ru-RU" dirty="0" err="1" smtClean="0"/>
              <a:t>чипс</a:t>
            </a:r>
            <a:r>
              <a:rPr lang="ru-RU" dirty="0" smtClean="0"/>
              <a:t> плотный и толстый. Поверхность чаще всего рифленая, формы самые замысловатые: выгнутые парусом кругляшки, звездочки, раковины…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612845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Запах </a:t>
            </a:r>
            <a:r>
              <a:rPr lang="ru-RU" dirty="0" err="1" smtClean="0"/>
              <a:t>чипс</a:t>
            </a:r>
            <a:r>
              <a:rPr lang="ru-RU" dirty="0" smtClean="0"/>
              <a:t> тоже важен. Искусственные добавки пахнут крепко. Это либо синтетика, либо производитель не пожалел усилителей вкуса и аромата.</a:t>
            </a:r>
          </a:p>
          <a:p>
            <a:endParaRPr lang="ru-RU" dirty="0" smtClean="0"/>
          </a:p>
        </p:txBody>
      </p:sp>
      <p:pic>
        <p:nvPicPr>
          <p:cNvPr id="4" name="Рисунок 3" descr="b6b641f1-0130-11e1-b2eb-00248ce13866.jpeg"/>
          <p:cNvPicPr>
            <a:picLocks noChangeAspect="1"/>
          </p:cNvPicPr>
          <p:nvPr/>
        </p:nvPicPr>
        <p:blipFill>
          <a:blip r:embed="rId2" cstate="print"/>
          <a:srcRect l="3846" r="3846"/>
          <a:stretch>
            <a:fillRect/>
          </a:stretch>
        </p:blipFill>
        <p:spPr>
          <a:xfrm>
            <a:off x="500034" y="1714488"/>
            <a:ext cx="3429024" cy="4782774"/>
          </a:xfrm>
          <a:prstGeom prst="rect">
            <a:avLst/>
          </a:prstGeom>
        </p:spPr>
      </p:pic>
      <p:pic>
        <p:nvPicPr>
          <p:cNvPr id="6" name="Рисунок 5" descr="23908_129008093063812380769_Original.jpg"/>
          <p:cNvPicPr>
            <a:picLocks noChangeAspect="1"/>
          </p:cNvPicPr>
          <p:nvPr/>
        </p:nvPicPr>
        <p:blipFill>
          <a:blip r:embed="rId3" cstate="print"/>
          <a:srcRect l="7813" r="12499"/>
          <a:stretch>
            <a:fillRect/>
          </a:stretch>
        </p:blipFill>
        <p:spPr>
          <a:xfrm>
            <a:off x="4357686" y="2571744"/>
            <a:ext cx="3643338" cy="3429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857232"/>
            <a:ext cx="72866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Чипсы с натуральными добавками пахнут душисто: луком, чесноком, перцем, паприкой и томатом. Но любые чипсы – и натуральные и искусственные  - это далеко не самая здоровая пища. Слишком уж много в них жира и соли.</a:t>
            </a:r>
          </a:p>
          <a:p>
            <a:endParaRPr lang="ru-RU" dirty="0" smtClean="0"/>
          </a:p>
        </p:txBody>
      </p:sp>
      <p:pic>
        <p:nvPicPr>
          <p:cNvPr id="4" name="Рисунок 3" descr="п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357437"/>
            <a:ext cx="4500563" cy="4500563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714356"/>
            <a:ext cx="73581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Молодое поколение сидит на особой диете:  кола, жвачка, орешки и чипсы. Чипсы продукт </a:t>
            </a:r>
            <a:r>
              <a:rPr lang="ru-RU" dirty="0" err="1" smtClean="0"/>
              <a:t>суперпитательный</a:t>
            </a:r>
            <a:r>
              <a:rPr lang="ru-RU" dirty="0" smtClean="0"/>
              <a:t>. В 100г умещается около 600 </a:t>
            </a:r>
            <a:r>
              <a:rPr lang="ru-RU" dirty="0" err="1" smtClean="0"/>
              <a:t>килокаллорий</a:t>
            </a:r>
            <a:r>
              <a:rPr lang="ru-RU" dirty="0" smtClean="0"/>
              <a:t> – почти в два раза больше, чем в белом хлебе. Чипсами можно откормить самого худенького ребенка. Но стоит ли это делать?</a:t>
            </a:r>
          </a:p>
        </p:txBody>
      </p:sp>
      <p:pic>
        <p:nvPicPr>
          <p:cNvPr id="4" name="Рисунок 3" descr="ч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338" y="2857496"/>
            <a:ext cx="210000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кола.jpg"/>
          <p:cNvPicPr>
            <a:picLocks noChangeAspect="1"/>
          </p:cNvPicPr>
          <p:nvPr/>
        </p:nvPicPr>
        <p:blipFill>
          <a:blip r:embed="rId3" cstate="print"/>
          <a:srcRect l="35526" r="36842"/>
          <a:stretch>
            <a:fillRect/>
          </a:stretch>
        </p:blipFill>
        <p:spPr>
          <a:xfrm>
            <a:off x="7143768" y="2857496"/>
            <a:ext cx="1000132" cy="2857500"/>
          </a:xfrm>
          <a:prstGeom prst="rect">
            <a:avLst/>
          </a:prstGeom>
        </p:spPr>
      </p:pic>
      <p:pic>
        <p:nvPicPr>
          <p:cNvPr id="6" name="Рисунок 5" descr="0sjh_HQj_0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8860" y="2928934"/>
            <a:ext cx="4473570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7242048" cy="3857644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 </a:t>
            </a:r>
            <a:r>
              <a:rPr lang="ru-RU" sz="2700" u="sng" dirty="0" smtClean="0">
                <a:solidFill>
                  <a:schemeClr val="accent3">
                    <a:lumMod val="75000"/>
                  </a:schemeClr>
                </a:solidFill>
              </a:rPr>
              <a:t>Химические опыты с чипсами.</a:t>
            </a:r>
            <a:r>
              <a:rPr lang="ru-RU" sz="2200" u="sng" dirty="0" smtClean="0"/>
              <a:t/>
            </a:r>
            <a:br>
              <a:rPr lang="ru-RU" sz="2200" u="sng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исследования  мы взяли чипсы марок:</a:t>
            </a:r>
            <a:b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en-US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Lays</a:t>
            </a: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(натуральные)</a:t>
            </a:r>
            <a:b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en-US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Lays</a:t>
            </a: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(краб)</a:t>
            </a:r>
            <a:r>
              <a:rPr lang="en-US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en-US" sz="2200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Cheetos</a:t>
            </a: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b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2200" cap="none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Бингрэ</a:t>
            </a: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(краб-чипсы)</a:t>
            </a:r>
            <a:b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en-US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Lays</a:t>
            </a: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(бекон)</a:t>
            </a:r>
            <a:b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2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Провели  экспериментальное исследование содержимого пачки, для того, чтобы подтвердить или опровергнуть  наличие в чипсах тех или иных веществ.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DSC03819.JPG"/>
          <p:cNvPicPr>
            <a:picLocks noChangeAspect="1"/>
          </p:cNvPicPr>
          <p:nvPr/>
        </p:nvPicPr>
        <p:blipFill>
          <a:blip r:embed="rId2" cstate="print"/>
          <a:srcRect t="32292"/>
          <a:stretch>
            <a:fillRect/>
          </a:stretch>
        </p:blipFill>
        <p:spPr>
          <a:xfrm>
            <a:off x="1071538" y="3468626"/>
            <a:ext cx="6674447" cy="3389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sz="3100" u="sng" dirty="0" smtClean="0">
                <a:solidFill>
                  <a:schemeClr val="accent3">
                    <a:lumMod val="75000"/>
                  </a:schemeClr>
                </a:solidFill>
              </a:rPr>
              <a:t>Качественное определение жиров.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600076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 каждом образце бумаги видны жирные пятна. Чем больше жира содержит продукт, тем  больше и ярче жирное пятно.</a:t>
            </a:r>
            <a:endParaRPr lang="ru-RU" dirty="0"/>
          </a:p>
        </p:txBody>
      </p:sp>
      <p:pic>
        <p:nvPicPr>
          <p:cNvPr id="4" name="Рисунок 3" descr="DSC038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3214710" cy="2537910"/>
          </a:xfrm>
          <a:prstGeom prst="rect">
            <a:avLst/>
          </a:prstGeom>
        </p:spPr>
      </p:pic>
      <p:pic>
        <p:nvPicPr>
          <p:cNvPr id="5" name="Рисунок 4" descr="DSC03872.JPG"/>
          <p:cNvPicPr>
            <a:picLocks noChangeAspect="1"/>
          </p:cNvPicPr>
          <p:nvPr/>
        </p:nvPicPr>
        <p:blipFill>
          <a:blip r:embed="rId3" cstate="print"/>
          <a:srcRect t="2778"/>
          <a:stretch>
            <a:fillRect/>
          </a:stretch>
        </p:blipFill>
        <p:spPr>
          <a:xfrm>
            <a:off x="3214678" y="1000108"/>
            <a:ext cx="3357586" cy="2500330"/>
          </a:xfrm>
          <a:prstGeom prst="rect">
            <a:avLst/>
          </a:prstGeom>
        </p:spPr>
      </p:pic>
      <p:pic>
        <p:nvPicPr>
          <p:cNvPr id="6" name="Рисунок 5" descr="DSC03878.JPG"/>
          <p:cNvPicPr>
            <a:picLocks noChangeAspect="1"/>
          </p:cNvPicPr>
          <p:nvPr/>
        </p:nvPicPr>
        <p:blipFill>
          <a:blip r:embed="rId4" cstate="print"/>
          <a:srcRect t="10785" r="2083" b="3105"/>
          <a:stretch>
            <a:fillRect/>
          </a:stretch>
        </p:blipFill>
        <p:spPr>
          <a:xfrm>
            <a:off x="3214678" y="3500438"/>
            <a:ext cx="3357586" cy="2286016"/>
          </a:xfrm>
          <a:prstGeom prst="rect">
            <a:avLst/>
          </a:prstGeom>
        </p:spPr>
      </p:pic>
      <p:pic>
        <p:nvPicPr>
          <p:cNvPr id="7" name="Рисунок 6" descr="DSC03881.JPG"/>
          <p:cNvPicPr>
            <a:picLocks noChangeAspect="1"/>
          </p:cNvPicPr>
          <p:nvPr/>
        </p:nvPicPr>
        <p:blipFill>
          <a:blip r:embed="rId5" cstate="print"/>
          <a:srcRect t="5926"/>
          <a:stretch>
            <a:fillRect/>
          </a:stretch>
        </p:blipFill>
        <p:spPr>
          <a:xfrm>
            <a:off x="0" y="3500438"/>
            <a:ext cx="3214678" cy="2268133"/>
          </a:xfrm>
          <a:prstGeom prst="rect">
            <a:avLst/>
          </a:prstGeom>
        </p:spPr>
      </p:pic>
      <p:pic>
        <p:nvPicPr>
          <p:cNvPr id="8" name="Рисунок 7" descr="DSC0388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6200000">
            <a:off x="5226854" y="1845454"/>
            <a:ext cx="4762491" cy="3071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1000108"/>
            <a:ext cx="30003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</a:t>
            </a:r>
            <a:r>
              <a:rPr lang="ru-RU" sz="2400" dirty="0" smtClean="0">
                <a:solidFill>
                  <a:srgbClr val="FF0000"/>
                </a:solidFill>
              </a:rPr>
              <a:t> «</a:t>
            </a:r>
            <a:r>
              <a:rPr lang="en-US" sz="2400" dirty="0" smtClean="0">
                <a:solidFill>
                  <a:srgbClr val="FF0000"/>
                </a:solidFill>
              </a:rPr>
              <a:t>Lays</a:t>
            </a:r>
            <a:r>
              <a:rPr lang="ru-RU" sz="2400" dirty="0" smtClean="0">
                <a:solidFill>
                  <a:srgbClr val="FF0000"/>
                </a:solidFill>
              </a:rPr>
              <a:t>» (краб)</a:t>
            </a:r>
            <a:r>
              <a:rPr lang="ru-RU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1" y="1000108"/>
            <a:ext cx="29289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</a:t>
            </a:r>
            <a:r>
              <a:rPr lang="ru-RU" sz="2400" dirty="0" smtClean="0">
                <a:solidFill>
                  <a:srgbClr val="FF0000"/>
                </a:solidFill>
              </a:rPr>
              <a:t> «</a:t>
            </a:r>
            <a:r>
              <a:rPr lang="en-US" sz="2400" dirty="0" smtClean="0">
                <a:solidFill>
                  <a:srgbClr val="FF0000"/>
                </a:solidFill>
              </a:rPr>
              <a:t>Lays</a:t>
            </a:r>
            <a:r>
              <a:rPr lang="ru-RU" sz="2400" dirty="0" smtClean="0">
                <a:solidFill>
                  <a:srgbClr val="FF0000"/>
                </a:solidFill>
              </a:rPr>
              <a:t>» (натуральные)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72198" y="3071810"/>
            <a:ext cx="28575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2400" dirty="0" smtClean="0">
                <a:solidFill>
                  <a:srgbClr val="FF0000"/>
                </a:solidFill>
              </a:rPr>
              <a:t> «</a:t>
            </a:r>
            <a:r>
              <a:rPr lang="ru-RU" sz="2400" dirty="0" err="1" smtClean="0">
                <a:solidFill>
                  <a:srgbClr val="FF0000"/>
                </a:solidFill>
              </a:rPr>
              <a:t>Бингрэ</a:t>
            </a:r>
            <a:r>
              <a:rPr lang="ru-RU" sz="2400" dirty="0" smtClean="0">
                <a:solidFill>
                  <a:srgbClr val="FF0000"/>
                </a:solidFill>
              </a:rPr>
              <a:t>» (краб-чипсы)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500438"/>
            <a:ext cx="264527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4-</a:t>
            </a:r>
            <a:r>
              <a:rPr lang="ru-RU" sz="2400" dirty="0" smtClean="0">
                <a:solidFill>
                  <a:srgbClr val="FF0000"/>
                </a:solidFill>
              </a:rPr>
              <a:t> «</a:t>
            </a:r>
            <a:r>
              <a:rPr lang="en-US" sz="2400" dirty="0" smtClean="0">
                <a:solidFill>
                  <a:srgbClr val="FF0000"/>
                </a:solidFill>
              </a:rPr>
              <a:t>Lays</a:t>
            </a:r>
            <a:r>
              <a:rPr lang="ru-RU" sz="2400" dirty="0" smtClean="0">
                <a:solidFill>
                  <a:srgbClr val="FF0000"/>
                </a:solidFill>
              </a:rPr>
              <a:t>» (бекон)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00430" y="3500438"/>
            <a:ext cx="199766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ru-RU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2400" dirty="0" smtClean="0">
                <a:solidFill>
                  <a:srgbClr val="FF0000"/>
                </a:solidFill>
              </a:rPr>
              <a:t> «</a:t>
            </a:r>
            <a:r>
              <a:rPr lang="en-US" sz="2400" dirty="0" err="1" smtClean="0">
                <a:solidFill>
                  <a:srgbClr val="FF0000"/>
                </a:solidFill>
              </a:rPr>
              <a:t>Cheetos</a:t>
            </a:r>
            <a:r>
              <a:rPr lang="ru-RU" sz="2400" dirty="0" smtClean="0">
                <a:solidFill>
                  <a:srgbClr val="FF0000"/>
                </a:solidFill>
              </a:rPr>
              <a:t>»</a:t>
            </a:r>
            <a:endParaRPr lang="ru-RU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42048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Вывод по первому опыту: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1285860"/>
            <a:ext cx="70009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Чипсы содержат большое количество жира. В чипсах марки «</a:t>
            </a:r>
            <a:r>
              <a:rPr lang="en-US" dirty="0" smtClean="0"/>
              <a:t>Lays</a:t>
            </a:r>
            <a:r>
              <a:rPr lang="ru-RU" dirty="0" smtClean="0"/>
              <a:t>» раствор перманганата калия практически не обесцветился, в чипсах марки «</a:t>
            </a:r>
            <a:r>
              <a:rPr lang="en-US" dirty="0" err="1" smtClean="0"/>
              <a:t>Cheetos</a:t>
            </a:r>
            <a:r>
              <a:rPr lang="ru-RU" dirty="0" smtClean="0"/>
              <a:t>»  раствор очень слабо обесцветился, в «</a:t>
            </a:r>
            <a:r>
              <a:rPr lang="ru-RU" dirty="0" err="1" smtClean="0"/>
              <a:t>Краб-чипсах</a:t>
            </a:r>
            <a:r>
              <a:rPr lang="ru-RU" dirty="0" smtClean="0"/>
              <a:t>» раствор слабо обесцветился.</a:t>
            </a:r>
          </a:p>
          <a:p>
            <a:endParaRPr lang="ru-RU" dirty="0"/>
          </a:p>
        </p:txBody>
      </p:sp>
      <p:pic>
        <p:nvPicPr>
          <p:cNvPr id="5" name="Рисунок 4" descr="DSC038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2625322"/>
            <a:ext cx="5643570" cy="4232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Качественное определение крахмала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34" y="2000240"/>
            <a:ext cx="68580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добавлении 3%-ного спиртового раствора йода на ломтик </a:t>
            </a:r>
            <a:r>
              <a:rPr lang="ru-RU" dirty="0" err="1" smtClean="0"/>
              <a:t>чипса</a:t>
            </a:r>
            <a:r>
              <a:rPr lang="ru-RU" dirty="0" smtClean="0"/>
              <a:t>, через несколько секунд появляется темно-синее пятно; (фото) что говорит о присутствии крахмала.</a:t>
            </a:r>
          </a:p>
          <a:p>
            <a:endParaRPr lang="ru-RU" dirty="0"/>
          </a:p>
        </p:txBody>
      </p:sp>
      <p:pic>
        <p:nvPicPr>
          <p:cNvPr id="4" name="Рисунок 3" descr="DSC03885.JPG"/>
          <p:cNvPicPr>
            <a:picLocks noChangeAspect="1"/>
          </p:cNvPicPr>
          <p:nvPr/>
        </p:nvPicPr>
        <p:blipFill>
          <a:blip r:embed="rId2" cstate="print"/>
          <a:srcRect l="3125" t="23958" r="3906" b="21875"/>
          <a:stretch>
            <a:fillRect/>
          </a:stretch>
        </p:blipFill>
        <p:spPr>
          <a:xfrm>
            <a:off x="0" y="3143224"/>
            <a:ext cx="850112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Вывод по второму опыту: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857364"/>
            <a:ext cx="7358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Крахмал оставшийся во рту, в течение 2-3  часов преобразуется в глюкозу (проходит гидролиз крахмала). А это идеальная питательная среда для </a:t>
            </a:r>
            <a:r>
              <a:rPr lang="ru-RU" dirty="0" err="1" smtClean="0"/>
              <a:t>кариесных</a:t>
            </a:r>
            <a:r>
              <a:rPr lang="ru-RU" dirty="0" smtClean="0"/>
              <a:t> бактерий.</a:t>
            </a: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papers_by_famdoc (4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14290"/>
            <a:ext cx="70009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Обоснование проблемы: </a:t>
            </a:r>
            <a:r>
              <a:rPr lang="ru-RU" sz="2800" dirty="0" smtClean="0">
                <a:solidFill>
                  <a:srgbClr val="FF0000"/>
                </a:solidFill>
              </a:rPr>
              <a:t>я очень люблю чипсы, но мама говорит, что они очень вредны. Я спросила у учительницы  Елены Анатольевны и она посоветовала обратиться к учителю химии, к Раисе Васильевне. Она предложила изучить химический состав чипсов т самой определить «чипсы-лакомство или яд?».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Я согласилась.</a:t>
            </a:r>
          </a:p>
        </p:txBody>
      </p:sp>
      <p:pic>
        <p:nvPicPr>
          <p:cNvPr id="4" name="Рисунок 3" descr="chips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571876"/>
            <a:ext cx="4432646" cy="3485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u="sng" dirty="0" err="1" smtClean="0">
                <a:solidFill>
                  <a:schemeClr val="accent3">
                    <a:lumMod val="75000"/>
                  </a:schemeClr>
                </a:solidFill>
              </a:rPr>
              <a:t>Качетсвенное</a:t>
            </a:r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 определение растворимых компонентов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428736"/>
            <a:ext cx="7715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Раскрошили 2-3 </a:t>
            </a:r>
            <a:r>
              <a:rPr lang="ru-RU" dirty="0" err="1" smtClean="0"/>
              <a:t>чипса</a:t>
            </a:r>
            <a:r>
              <a:rPr lang="ru-RU" dirty="0" smtClean="0"/>
              <a:t> и крошки перенесли в пробирку. Добавили 20 мл дистиллированной воды и нагрели пробирку в пламени спиртовки. Профильтровали образовавшуюся смесь. Так мы приготовили  водную вытяжку растворимых компонентов. Фильтрат разделили на 2 пробирки.</a:t>
            </a:r>
          </a:p>
          <a:p>
            <a:endParaRPr lang="ru-RU" dirty="0"/>
          </a:p>
        </p:txBody>
      </p:sp>
      <p:pic>
        <p:nvPicPr>
          <p:cNvPr id="4" name="Рисунок 3" descr="IMG_1077.JPG"/>
          <p:cNvPicPr>
            <a:picLocks noChangeAspect="1"/>
          </p:cNvPicPr>
          <p:nvPr/>
        </p:nvPicPr>
        <p:blipFill>
          <a:blip r:embed="rId2" cstate="print"/>
          <a:srcRect l="14062" r="7812" b="12500"/>
          <a:stretch>
            <a:fillRect/>
          </a:stretch>
        </p:blipFill>
        <p:spPr>
          <a:xfrm>
            <a:off x="2143108" y="2714620"/>
            <a:ext cx="4606055" cy="38690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42876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Качественное определение катионов натрия.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428736"/>
            <a:ext cx="7286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Содержимое одной пробирки поместили в чашку для выпаривания и выпарили досуха. В сухой остаток погрузили медную проволоку со спиралью на конце, которую затем внесли в несветящееся пламя спиртовки. Мы наблюдали окрашивание пламени спиртовки в желтый цвет. Это катионы натрия придают желтую окраску цвету пламени.</a:t>
            </a:r>
          </a:p>
          <a:p>
            <a:endParaRPr lang="ru-RU" dirty="0"/>
          </a:p>
        </p:txBody>
      </p:sp>
      <p:pic>
        <p:nvPicPr>
          <p:cNvPr id="4" name="Рисунок 3" descr="IMG_10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857496"/>
            <a:ext cx="3000378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7242048" cy="1285884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Качественное определение </a:t>
            </a:r>
            <a:r>
              <a:rPr lang="ru-RU" u="sng" dirty="0" err="1" smtClean="0">
                <a:solidFill>
                  <a:schemeClr val="accent3">
                    <a:lumMod val="75000"/>
                  </a:schemeClr>
                </a:solidFill>
              </a:rPr>
              <a:t>хлорид-ионов</a:t>
            </a:r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214422"/>
            <a:ext cx="77867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 фильтрату во вторую пробирку добавили 3-4 капли 5%-ного раствора нитрата серебра (</a:t>
            </a:r>
            <a:r>
              <a:rPr lang="en-US" dirty="0" err="1" smtClean="0"/>
              <a:t>AgNO</a:t>
            </a:r>
            <a:r>
              <a:rPr lang="ru-RU" baseline="-25000" dirty="0" smtClean="0"/>
              <a:t>3</a:t>
            </a:r>
            <a:r>
              <a:rPr lang="ru-RU" dirty="0" smtClean="0"/>
              <a:t>), получили белый творожистый осадок (</a:t>
            </a:r>
            <a:r>
              <a:rPr lang="en-US" dirty="0" err="1" smtClean="0"/>
              <a:t>AgCl</a:t>
            </a:r>
            <a:r>
              <a:rPr lang="ru-RU" dirty="0" smtClean="0"/>
              <a:t>), затем к осадку добавили 1-2 мл 0,1М раствора азотной кислоты (</a:t>
            </a:r>
            <a:r>
              <a:rPr lang="en-US" dirty="0" smtClean="0"/>
              <a:t>HNO</a:t>
            </a:r>
            <a:r>
              <a:rPr lang="ru-RU" baseline="-25000" dirty="0" smtClean="0"/>
              <a:t>3</a:t>
            </a:r>
            <a:r>
              <a:rPr lang="ru-RU" dirty="0" smtClean="0"/>
              <a:t>) – осадок  не растворился, по этому признаку можно сделать заключение о присутствии в растворе </a:t>
            </a:r>
            <a:r>
              <a:rPr lang="ru-RU" dirty="0" err="1" smtClean="0"/>
              <a:t>хлорид-ионов</a:t>
            </a:r>
            <a:r>
              <a:rPr lang="ru-RU" dirty="0" smtClean="0"/>
              <a:t>:</a:t>
            </a:r>
          </a:p>
          <a:p>
            <a:r>
              <a:rPr lang="en-US" dirty="0" smtClean="0"/>
              <a:t>Ag</a:t>
            </a:r>
            <a:r>
              <a:rPr lang="ru-RU" baseline="30000" dirty="0" smtClean="0"/>
              <a:t>+</a:t>
            </a:r>
            <a:r>
              <a:rPr lang="ru-RU" dirty="0" smtClean="0"/>
              <a:t>  +  </a:t>
            </a:r>
            <a:r>
              <a:rPr lang="en-US" dirty="0" err="1" smtClean="0"/>
              <a:t>Cl</a:t>
            </a:r>
            <a:r>
              <a:rPr lang="ru-RU" baseline="30000" dirty="0" smtClean="0"/>
              <a:t>-</a:t>
            </a:r>
            <a:r>
              <a:rPr lang="ru-RU" dirty="0" smtClean="0"/>
              <a:t>            </a:t>
            </a:r>
            <a:r>
              <a:rPr lang="en-US" dirty="0" err="1" smtClean="0"/>
              <a:t>AgCl</a:t>
            </a:r>
            <a:endParaRPr lang="ru-RU" dirty="0" smtClean="0"/>
          </a:p>
          <a:p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428728" y="2786058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Рисунок 5" descr="IMG_1072.JPG"/>
          <p:cNvPicPr>
            <a:picLocks noChangeAspect="1"/>
          </p:cNvPicPr>
          <p:nvPr/>
        </p:nvPicPr>
        <p:blipFill>
          <a:blip r:embed="rId2" cstate="print"/>
          <a:srcRect l="9375" r="7812"/>
          <a:stretch>
            <a:fillRect/>
          </a:stretch>
        </p:blipFill>
        <p:spPr>
          <a:xfrm>
            <a:off x="3428992" y="2587924"/>
            <a:ext cx="4714908" cy="4270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876"/>
            <a:ext cx="2484991" cy="2500330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242048" cy="605808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Вывод по третьему опыту: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714356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Таким образом, экспериментально мы доказали наличие соли  (поваренной) в чипсах. Соль в чипсах чувствуется и на вкус.  Больше всего соли  в чипсах «</a:t>
            </a:r>
            <a:r>
              <a:rPr lang="en-US" dirty="0" smtClean="0"/>
              <a:t>Lays</a:t>
            </a:r>
            <a:r>
              <a:rPr lang="ru-RU" dirty="0" smtClean="0"/>
              <a:t>» (натуральная картошка) и «</a:t>
            </a:r>
            <a:r>
              <a:rPr lang="en-US" dirty="0" err="1" smtClean="0"/>
              <a:t>Cheetos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4" name="Рисунок 3" descr="IMG_10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2071678"/>
            <a:ext cx="600079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10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928802"/>
            <a:ext cx="6143668" cy="470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Опыт 4. Горение чипсов.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357298"/>
            <a:ext cx="364333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поджигании ломтика чипсов появляется едкий запах </a:t>
            </a:r>
            <a:r>
              <a:rPr lang="ru-RU" dirty="0" err="1" smtClean="0"/>
              <a:t>пластмассы.Это</a:t>
            </a:r>
            <a:r>
              <a:rPr lang="ru-RU" dirty="0" smtClean="0"/>
              <a:t> говорит о присутствии опасного канцерогена – акриламида,  поражающий, главным образом, нервную систему, печень и почки. В чипсах он завуалирован с помощью </a:t>
            </a:r>
            <a:r>
              <a:rPr lang="ru-RU" dirty="0" err="1" smtClean="0"/>
              <a:t>ароматизаторов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 descr="DSC038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357298"/>
            <a:ext cx="3857634" cy="5143512"/>
          </a:xfrm>
          <a:prstGeom prst="rect">
            <a:avLst/>
          </a:prstGeom>
        </p:spPr>
      </p:pic>
      <p:pic>
        <p:nvPicPr>
          <p:cNvPr id="5" name="Рисунок 4" descr="DSC038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1357298"/>
            <a:ext cx="3857652" cy="5098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DSC038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4809" y="1357298"/>
            <a:ext cx="3857653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DSC038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1357298"/>
            <a:ext cx="3857652" cy="514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42048" cy="8572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Вывод по четвертому опыту: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214422"/>
            <a:ext cx="35719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чипсах содержится опасный канцероген – акриламид.</a:t>
            </a:r>
          </a:p>
          <a:p>
            <a:r>
              <a:rPr lang="ru-RU" dirty="0" smtClean="0"/>
              <a:t>Ученые считают, что предельный уровень акриламида составляет 1 микрограмм в день. Для того, чтобы  пограничный объем вредных веществ оказался в организме человека, достаточно съесть полграмма картофельных чипсов в день. Значит, даже в самой маленькой пачке (28г) безопасная доза превышается в 56 раз. И мы своими руками травим свой организм.</a:t>
            </a:r>
          </a:p>
          <a:p>
            <a:endParaRPr lang="ru-RU" dirty="0"/>
          </a:p>
        </p:txBody>
      </p:sp>
      <p:pic>
        <p:nvPicPr>
          <p:cNvPr id="4" name="Рисунок 3" descr="DSC038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673076" y="1827594"/>
            <a:ext cx="4905377" cy="3679033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571480"/>
          <a:ext cx="7786739" cy="5802988"/>
        </p:xfrm>
        <a:graphic>
          <a:graphicData uri="http://schemas.openxmlformats.org/drawingml/2006/table">
            <a:tbl>
              <a:tblPr/>
              <a:tblGrid>
                <a:gridCol w="1297654"/>
                <a:gridCol w="1297654"/>
                <a:gridCol w="1297654"/>
                <a:gridCol w="1297654"/>
                <a:gridCol w="1297654"/>
                <a:gridCol w="1298469"/>
              </a:tblGrid>
              <a:tr h="4235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Опыт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2705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Марки чипсов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en-US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Lays</a:t>
                      </a: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» (натуральные)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en-US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Lays</a:t>
                      </a:r>
                      <a:r>
                        <a:rPr lang="ru-RU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» (краб)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en-US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Lays</a:t>
                      </a: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» (бекон)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«Бингрэ» (краб-чипсы)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669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«</a:t>
                      </a:r>
                      <a:r>
                        <a:rPr lang="en-US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Cheetos</a:t>
                      </a: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</a:rPr>
                        <a:t>»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2705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 на наличие масла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Очень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м</a:t>
                      </a: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ного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Очень много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Много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2705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 на наличие крахмала</a:t>
                      </a:r>
                      <a:endParaRPr lang="ru-RU" sz="160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Высокое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содержание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Высокое содержание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содержание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содержание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содержание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2705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Анализ на наличие соли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16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Повышенное 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количество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Повышенное количество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количество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Повышенное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857356" y="0"/>
            <a:ext cx="412561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Таблица результатов</a:t>
            </a:r>
            <a:endParaRPr kumimoji="0" lang="ru-RU" sz="1400" b="1" i="0" u="none" strike="noStrike" normalizeH="0" baseline="0" dirty="0" smtClean="0">
              <a:ln w="18000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14290"/>
            <a:ext cx="3143272" cy="5000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памятка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214283" y="574658"/>
            <a:ext cx="7929618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Здоровое питание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залог здоровья!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Питание должно быть регулярным, разнообразным и сбалансированным.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Отдавайте предпочтение белково-углеродной диете.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Включайте в рацион больше свежих овощей и фруктов.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увлекайтесь жирной, жареной, копченой, соленой пищей, соусами и продукцией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фаст-фуд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Ограничивайте потребление сладостей и сахара.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Почувствовав насыщение, сразу вставайте из-за стола.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Ведите активный образ жизни.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89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19203825">
            <a:off x="691776" y="2967335"/>
            <a:ext cx="776045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1071538" y="1428736"/>
          <a:ext cx="6667504" cy="5207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58" y="285728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Мы провели опрос среди обучающих 1-4 классов «Я бы перекусил?», который показал, что большей популярностью пользуются чипсы.</a:t>
            </a:r>
            <a:endParaRPr lang="ru-RU" sz="20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0042"/>
            <a:ext cx="564357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если часто употреблять в пищу чипсы,  то можно нанести вред здоровью.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исследование компонентов, входящих в состав чипсов.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1. Познакомиться с историей возникновения чипсов.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Исследовать чипсы по химическому составу.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Изучить влияние различных компонентов чипсов на здоровье человека.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DSC03819.JPG"/>
          <p:cNvPicPr>
            <a:picLocks noChangeAspect="1"/>
          </p:cNvPicPr>
          <p:nvPr/>
        </p:nvPicPr>
        <p:blipFill>
          <a:blip r:embed="rId2" cstate="print"/>
          <a:srcRect l="77344" t="37500"/>
          <a:stretch>
            <a:fillRect/>
          </a:stretch>
        </p:blipFill>
        <p:spPr>
          <a:xfrm>
            <a:off x="5786446" y="357166"/>
            <a:ext cx="3107512" cy="6215082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97245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Объект исследования: человек.</a:t>
            </a:r>
            <a:endParaRPr lang="ru-RU" dirty="0"/>
          </a:p>
        </p:txBody>
      </p:sp>
      <p:pic>
        <p:nvPicPr>
          <p:cNvPr id="4" name="Содержимое 3" descr="DSC038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41230" b="46249"/>
          <a:stretch>
            <a:fillRect/>
          </a:stretch>
        </p:blipFill>
        <p:spPr>
          <a:xfrm>
            <a:off x="857224" y="1928802"/>
            <a:ext cx="6655350" cy="4565187"/>
          </a:xfr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8295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Предмет исследования: чипсы </a:t>
            </a:r>
            <a:endParaRPr lang="ru-RU" dirty="0"/>
          </a:p>
        </p:txBody>
      </p:sp>
      <p:pic>
        <p:nvPicPr>
          <p:cNvPr id="4" name="Содержимое 3" descr="DSC038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5000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Актуальность исследования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:  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600" dirty="0" smtClean="0"/>
              <a:t>злоупотребление жаренной пищей (к которой относятся чипсы) неблагоприятно сказывается на функционировании  многих органов. Причина кроется в образовании целого ряда вредных соединений, которые при обжаривании  продукта, превращаются в канцерогены.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Методы исследования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:</a:t>
            </a:r>
            <a:b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700" dirty="0" smtClean="0"/>
              <a:t>-анализ научной литературы;</a:t>
            </a:r>
            <a:br>
              <a:rPr lang="ru-RU" sz="2700" dirty="0" smtClean="0"/>
            </a:br>
            <a:r>
              <a:rPr lang="ru-RU" sz="2700" dirty="0" smtClean="0"/>
              <a:t>-химический эксперимент;</a:t>
            </a:r>
            <a:br>
              <a:rPr lang="ru-RU" sz="2700" dirty="0" smtClean="0"/>
            </a:br>
            <a:r>
              <a:rPr lang="ru-RU" sz="2700" dirty="0" smtClean="0"/>
              <a:t>-анкетирование;</a:t>
            </a:r>
            <a:br>
              <a:rPr lang="ru-RU" sz="2700" dirty="0" smtClean="0"/>
            </a:br>
            <a:r>
              <a:rPr lang="ru-RU" sz="2700" dirty="0" smtClean="0"/>
              <a:t>-метод сравнения информации на упаковках различных видов чипсов;</a:t>
            </a:r>
            <a:br>
              <a:rPr lang="ru-RU" sz="2700" dirty="0" smtClean="0"/>
            </a:br>
            <a:r>
              <a:rPr lang="ru-RU" sz="2700" dirty="0" smtClean="0"/>
              <a:t>-анализ полученных результатов.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29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3214686"/>
            <a:ext cx="4324350" cy="33337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3">
                    <a:lumMod val="75000"/>
                  </a:schemeClr>
                </a:solidFill>
              </a:rPr>
              <a:t>Предполагаемый результат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чипсы содержат вещества, вредные для здоровья школьников; узнав о вреде чипсов, учащиеся исключат их из питания.</a:t>
            </a:r>
            <a:endParaRPr lang="ru-RU" dirty="0"/>
          </a:p>
        </p:txBody>
      </p:sp>
      <p:pic>
        <p:nvPicPr>
          <p:cNvPr id="3" name="Рисунок 2" descr="с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434066" y="3352356"/>
            <a:ext cx="2509849" cy="3806145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596</TotalTime>
  <Words>1096</Words>
  <Application>Microsoft Office PowerPoint</Application>
  <PresentationFormat>Экран (4:3)</PresentationFormat>
  <Paragraphs>112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Изящная</vt:lpstr>
      <vt:lpstr>Слайд 1</vt:lpstr>
      <vt:lpstr>Слайд 2</vt:lpstr>
      <vt:lpstr>Слайд 3</vt:lpstr>
      <vt:lpstr>Слайд 4</vt:lpstr>
      <vt:lpstr>Объект исследования: человек.</vt:lpstr>
      <vt:lpstr>Предмет исследования: чипсы </vt:lpstr>
      <vt:lpstr>Актуальность исследования:    злоупотребление жаренной пищей (к которой относятся чипсы) неблагоприятно сказывается на функционировании  многих органов. Причина кроется в образовании целого ряда вредных соединений, которые при обжаривании  продукта, превращаются в канцерогены. </vt:lpstr>
      <vt:lpstr>Методы исследования:   -анализ научной литературы; -химический эксперимент; -анкетирование; -метод сравнения информации на упаковках различных видов чипсов; -анализ полученных результатов. </vt:lpstr>
      <vt:lpstr>Предполагаемый результат:   чипсы содержат вещества, вредные для здоровья школьников; узнав о вреде чипсов, учащиеся исключат их из питания.</vt:lpstr>
      <vt:lpstr>История возникновения.</vt:lpstr>
      <vt:lpstr>Слайд 11</vt:lpstr>
      <vt:lpstr>Слайд 12</vt:lpstr>
      <vt:lpstr>Слайд 13</vt:lpstr>
      <vt:lpstr>Слайд 14</vt:lpstr>
      <vt:lpstr> Химические опыты с чипсами.  Для исследования  мы взяли чипсы марок: «Lays» (натуральные) «Lays» (краб)  «Cheetos» «Бингрэ» (краб-чипсы)  «Lays» (бекон) Провели  экспериментальное исследование содержимого пачки, для того, чтобы подтвердить или опровергнуть  наличие в чипсах тех или иных веществ. </vt:lpstr>
      <vt:lpstr>Качественное определение жиров. </vt:lpstr>
      <vt:lpstr>Вывод по первому опыту: </vt:lpstr>
      <vt:lpstr>Качественное определение крахмала.</vt:lpstr>
      <vt:lpstr>Вывод по второму опыту:</vt:lpstr>
      <vt:lpstr>Качетсвенное определение растворимых компонентов. </vt:lpstr>
      <vt:lpstr>Качественное определение катионов натрия. </vt:lpstr>
      <vt:lpstr>Качественное определение хлорид-ионов. </vt:lpstr>
      <vt:lpstr>Вывод по третьему опыту:</vt:lpstr>
      <vt:lpstr>Опыт 4. Горение чипсов. </vt:lpstr>
      <vt:lpstr>Вывод по четвертому опыту:</vt:lpstr>
      <vt:lpstr>Слайд 26</vt:lpstr>
      <vt:lpstr>памятка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53</cp:revision>
  <dcterms:created xsi:type="dcterms:W3CDTF">2013-03-20T11:15:27Z</dcterms:created>
  <dcterms:modified xsi:type="dcterms:W3CDTF">2013-12-31T00:46:38Z</dcterms:modified>
</cp:coreProperties>
</file>